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aven Pro" pitchFamily="2" charset="77"/>
      <p:regular r:id="rId26"/>
      <p:bold r:id="rId27"/>
    </p:embeddedFont>
    <p:embeddedFont>
      <p:font typeface="Nunito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f19f6a1f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f19f6a1f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How does the homeownership ranking of a neighborhood affect its rental market potential?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f2b526f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f2b526f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2f2b526f7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2f2b526f7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f2b526f7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f2b526f7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2bd6492ec6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2bd6492ec6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bd6492ec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bd6492ec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f2b526f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2f2b526f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bd6492ec6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2bd6492ec6_4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F1F1F"/>
                </a:solidFill>
                <a:highlight>
                  <a:schemeClr val="dk1"/>
                </a:highlight>
              </a:rPr>
              <a:t>Anchal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aven Pro"/>
                <a:ea typeface="Maven Pro"/>
                <a:cs typeface="Maven Pro"/>
                <a:sym typeface="Maven Pro"/>
              </a:rPr>
              <a:t>We counted the number of tasks using the date columns in Airbnb reviews file and link that data to the Airbnb listings file to create a consolidated data set.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aven Pro"/>
                <a:ea typeface="Maven Pro"/>
                <a:cs typeface="Maven Pro"/>
                <a:sym typeface="Maven Pro"/>
              </a:rPr>
              <a:t>By referencing the neighborhood column and review count, we identified the top 10 most reviewed or popular areas in Portland. Rooms.</a:t>
            </a:r>
            <a:r>
              <a:rPr lang="en" sz="142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We filtered the data further to separate demand areas for entire room rentals and private</a:t>
            </a:r>
            <a:r>
              <a:rPr lang="en" sz="122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solidFill>
                <a:schemeClr val="dk1"/>
              </a:solidFill>
              <a:highlight>
                <a:schemeClr val="dk1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aven Pro"/>
                <a:ea typeface="Maven Pro"/>
                <a:cs typeface="Maven Pro"/>
                <a:sym typeface="Maven Pro"/>
              </a:rPr>
              <a:t>we then used the room types column along with the number of reviews per room type to determine the most popular listings by room category.</a:t>
            </a:r>
            <a:endParaRPr sz="165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bd6492ec6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2bd6492ec6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7571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9"/>
              <a:buFont typeface="Arial"/>
              <a:buChar char="●"/>
            </a:pPr>
            <a:r>
              <a:rPr lang="en" sz="928">
                <a:solidFill>
                  <a:schemeClr val="lt1"/>
                </a:solidFill>
                <a:highlight>
                  <a:schemeClr val="dk1"/>
                </a:highlight>
              </a:rPr>
              <a:t>Entire Homes/Apt generate the highest number of reviews making them the most profitable investment option for short term rentals.</a:t>
            </a:r>
            <a:endParaRPr sz="928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87571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9"/>
              <a:buFont typeface="Arial"/>
              <a:buChar char="●"/>
            </a:pPr>
            <a:r>
              <a:rPr lang="en" sz="928">
                <a:solidFill>
                  <a:schemeClr val="lt1"/>
                </a:solidFill>
                <a:highlight>
                  <a:schemeClr val="dk1"/>
                </a:highlight>
              </a:rPr>
              <a:t>Private rooms in high demand neighborhoods ( Sunnyside and Richmond) offer an alternative revenue stream especially for investors who want to cater to budget conscious travelers.</a:t>
            </a:r>
            <a:endParaRPr sz="928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87571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9"/>
              <a:buFont typeface="Arial"/>
              <a:buChar char="●"/>
            </a:pPr>
            <a:r>
              <a:rPr lang="en" sz="928">
                <a:solidFill>
                  <a:schemeClr val="lt1"/>
                </a:solidFill>
                <a:highlight>
                  <a:schemeClr val="dk1"/>
                </a:highlight>
              </a:rPr>
              <a:t>Boise Richmond and Sunnyside stand out as a strong investment area due to their high-ranking in both entire home and private room rental categories.</a:t>
            </a:r>
            <a:endParaRPr sz="928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287571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29"/>
              <a:buFont typeface="Arial"/>
              <a:buChar char="●"/>
            </a:pPr>
            <a:r>
              <a:rPr lang="en" sz="928">
                <a:solidFill>
                  <a:schemeClr val="lt1"/>
                </a:solidFill>
                <a:highlight>
                  <a:schemeClr val="dk1"/>
                </a:highlight>
              </a:rPr>
              <a:t>Hotel and shared room listings receive minimal engagement, suggesting they may not be the best investment choice in Portland Market.</a:t>
            </a:r>
            <a:endParaRPr sz="928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228600" lvl="0" indent="0" algn="l" rtl="0">
              <a:lnSpc>
                <a:spcPct val="125454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28">
                <a:solidFill>
                  <a:schemeClr val="lt1"/>
                </a:solidFill>
                <a:highlight>
                  <a:schemeClr val="dk1"/>
                </a:highlight>
              </a:rPr>
              <a:t>By leveraging these insights, a real estate company can identify high demand neighborhoods optimize price strategies and maximize revenue potential in Portland short term rental market.</a:t>
            </a:r>
            <a:endParaRPr sz="300"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f2b526f7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f2b526f7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bd6492ec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bd6492ec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F1F1F"/>
                </a:solidFill>
                <a:highlight>
                  <a:srgbClr val="F8FAFD"/>
                </a:highlight>
              </a:rPr>
              <a:t>Jacelyn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bd6492ec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bd6492ec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f2b526f7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2f2b526f7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bd6492ec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bd6492ec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bd6492ec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bd6492ec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2bd6492ec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2bd6492ec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2bd6492ec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2bd6492ec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Miek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2bd6492ec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2bd6492ec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bd6492ec6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bd6492ec6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f19f6a1f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f19f6a1f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SVT Index- Sample of 10 neighborhoods by Home value.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2bd6492ec6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2bd6492ec6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</a:rPr>
              <a:t>Richmond, Buckman and King lead in review counts making the top Airbnb investment locations.</a:t>
            </a:r>
            <a:endParaRPr sz="1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bd6492ec6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bd6492ec6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>
                <a:solidFill>
                  <a:schemeClr val="lt1"/>
                </a:solidFill>
                <a:highlight>
                  <a:schemeClr val="dk1"/>
                </a:highlight>
              </a:rPr>
              <a:t>Hosford-Abernethy, Concordia and Humboldt are most reviewed neighborhoods with over 1000 reviews each, indicating higher rental activity.</a:t>
            </a:r>
            <a:endParaRPr sz="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 sz="900">
                <a:solidFill>
                  <a:schemeClr val="lt1"/>
                </a:solidFill>
                <a:highlight>
                  <a:schemeClr val="dk1"/>
                </a:highlight>
              </a:rPr>
              <a:t>Richmond appears twice in the top 10 reinforcing its strong demand for entire home rentals.</a:t>
            </a:r>
            <a:endParaRPr sz="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  <a:highlight>
                  <a:schemeClr val="dk1"/>
                </a:highlight>
              </a:rPr>
              <a:t>Boise also appears multiple times showing its key area for investment in short term rental properties.Hosford-Abernethy, Concordia and Humboldt are most reviewed neighborhoods with over 1000 reviews each, indicating higher rental activity.</a:t>
            </a:r>
            <a:endParaRPr sz="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"/>
              <a:buChar char="●"/>
            </a:pPr>
            <a:r>
              <a:rPr lang="en" sz="900">
                <a:solidFill>
                  <a:schemeClr val="lt1"/>
                </a:solidFill>
                <a:highlight>
                  <a:schemeClr val="dk1"/>
                </a:highlight>
              </a:rPr>
              <a:t>Richmond appears twice in the top 10 reinforcing its strong demand for entire home rentals.</a:t>
            </a:r>
            <a:endParaRPr sz="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  <a:highlight>
                  <a:schemeClr val="dk1"/>
                </a:highlight>
              </a:rPr>
              <a:t>Boise also appears multiple times showing its key area for investment in short term rental properties.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000">
                <a:solidFill>
                  <a:schemeClr val="lt1"/>
                </a:solidFill>
                <a:highlight>
                  <a:schemeClr val="dk1"/>
                </a:highlight>
              </a:rPr>
              <a:t>Entire Home /Apartments dominate the market while private rooms cater to budget conscious travelers.</a:t>
            </a:r>
            <a:endParaRPr sz="1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Hosford-Abernethy, Concordia and Humboldt are most reviewed neighborhoods with over 1000 reviews each, indicating higher rental activity.</a:t>
            </a:r>
            <a:endParaRPr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Richmond appears twice in the top 10 reinforcing its strong demand for entire home rentals.</a:t>
            </a:r>
            <a:endParaRPr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</a:rPr>
              <a:t>Boise also appears multiple times showing its key area for investment in short term rental properties.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457200" lvl="0" indent="-31115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Kristen Kenilworth, Sunnyside and northwest district are the most reviewed neighborhood for private room rentals, highlighting areas with the demand for more affordable lodging options.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Richmond and king are also featured in top listings for private rooms further supporting the notion that these neighborhoods attract a wide range of Airbnb guests.</a:t>
            </a:r>
            <a:endParaRPr sz="1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gradFill>
          <a:gsLst>
            <a:gs pos="0">
              <a:srgbClr val="7DAFAF"/>
            </a:gs>
            <a:gs pos="100000">
              <a:srgbClr val="46636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WdxdJ9Ib9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youtu.be/FWdxdJ9Ib9Y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789043" y="3760967"/>
            <a:ext cx="5382596" cy="1382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Anchal Sharda</a:t>
            </a:r>
            <a:endParaRPr dirty="0"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930" y="388752"/>
            <a:ext cx="4110825" cy="2767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2424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Question 3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57" name="Google Shape;357;p22"/>
          <p:cNvSpPr txBox="1"/>
          <p:nvPr/>
        </p:nvSpPr>
        <p:spPr>
          <a:xfrm>
            <a:off x="371550" y="616113"/>
            <a:ext cx="85533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does the percentage of college-educated households impact rental demand, and can we assume that higher home values in these areas lead to higher rental rates?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58" name="Google Shape;358;p22"/>
          <p:cNvSpPr txBox="1"/>
          <p:nvPr/>
        </p:nvSpPr>
        <p:spPr>
          <a:xfrm>
            <a:off x="162825" y="4688550"/>
            <a:ext cx="463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83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Reference: Collected average home value from Zillow website.</a:t>
            </a:r>
            <a:endParaRPr sz="12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359" name="Google Shape;3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3" y="1840363"/>
            <a:ext cx="8677275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2424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Question 3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65" name="Google Shape;365;p23"/>
          <p:cNvSpPr txBox="1"/>
          <p:nvPr/>
        </p:nvSpPr>
        <p:spPr>
          <a:xfrm>
            <a:off x="430100" y="864763"/>
            <a:ext cx="8553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Does the number of trees per neighborhood play a role in the desirability of a location for renters? </a:t>
            </a:r>
            <a:endParaRPr sz="17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366" name="Google Shape;3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25" y="1747851"/>
            <a:ext cx="7888749" cy="28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4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2424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Question 4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425850" y="654625"/>
            <a:ext cx="8292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By considering all of these factors, how can we accurately rank neighborhoods in Portland and identify the top 5 locations for short-term rental investment? </a:t>
            </a:r>
            <a:endParaRPr sz="1700" b="1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0" y="1575675"/>
            <a:ext cx="8292299" cy="318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2424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Question 4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425850" y="654625"/>
            <a:ext cx="8292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By considering all of these factors, how can we accurately rank neighborhoods in Portland and identify the top 5 locations for long-term rental investment?</a:t>
            </a:r>
            <a:endParaRPr sz="1700" b="1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380" name="Google Shape;3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75" y="1527550"/>
            <a:ext cx="7732600" cy="33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>
            <a:spLocks noGrp="1"/>
          </p:cNvSpPr>
          <p:nvPr>
            <p:ph type="body" idx="1"/>
          </p:nvPr>
        </p:nvSpPr>
        <p:spPr>
          <a:xfrm>
            <a:off x="293800" y="827550"/>
            <a:ext cx="8232600" cy="3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Leverage both controllable  &amp; uncontrollable risk factors.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Prioritize high demand neighborhoods.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Boise, Concordia, Buckman, King, and Richmond are hot spots for review activity.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Investing in Entire Homes or Apartments is the most popular strategy. 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Sunnyside, Richmond and Creston Kenilworth offering opportunities in private rooms.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Buckman, Northwest District, Vernon, and Southwest Hills are the top 5 neighborhoods in Portland for short-term rental investment (1-5 days).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Old Town, Alameda, Eliot, Hillsdale, and King are the top 5 neighborhoods in Portland for long-term rental investment (90-365 days).</a:t>
            </a:r>
            <a:endParaRPr sz="1900"/>
          </a:p>
        </p:txBody>
      </p:sp>
      <p:sp>
        <p:nvSpPr>
          <p:cNvPr id="386" name="Google Shape;386;p26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31998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Conclusions 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"/>
          <p:cNvSpPr txBox="1"/>
          <p:nvPr/>
        </p:nvSpPr>
        <p:spPr>
          <a:xfrm>
            <a:off x="3199813" y="5938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D966"/>
                </a:solidFill>
              </a:rPr>
              <a:t>- END -</a:t>
            </a:r>
            <a:endParaRPr>
              <a:solidFill>
                <a:srgbClr val="FFD966"/>
              </a:solidFill>
            </a:endParaRPr>
          </a:p>
        </p:txBody>
      </p:sp>
      <p:pic>
        <p:nvPicPr>
          <p:cNvPr id="392" name="Google Shape;3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50" y="1960211"/>
            <a:ext cx="3929125" cy="263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062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Supplementary Data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98" name="Google Shape;398;p28"/>
          <p:cNvSpPr txBox="1"/>
          <p:nvPr/>
        </p:nvSpPr>
        <p:spPr>
          <a:xfrm>
            <a:off x="425850" y="807025"/>
            <a:ext cx="8292300" cy="16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does population density correlate with rental demand, and can we assume that higher housing densities indicate higher demand, thus leading to higher rental prices?</a:t>
            </a:r>
            <a:endParaRPr sz="17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7200" lvl="0" indent="-33655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does the total residential population of a neighborhood correlate with rental demand and market stability?</a:t>
            </a:r>
            <a:endParaRPr sz="17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0" y="2677776"/>
            <a:ext cx="8292300" cy="233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>
            <a:spLocks noGrp="1"/>
          </p:cNvSpPr>
          <p:nvPr>
            <p:ph type="title"/>
          </p:nvPr>
        </p:nvSpPr>
        <p:spPr>
          <a:xfrm>
            <a:off x="337200" y="512550"/>
            <a:ext cx="88068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10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SzPts val="990"/>
              <a:buNone/>
            </a:pPr>
            <a:endParaRPr sz="1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SzPts val="990"/>
              <a:buNone/>
            </a:pPr>
            <a:endParaRPr sz="17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72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501125"/>
            <a:ext cx="31242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275" y="2571750"/>
            <a:ext cx="2950200" cy="13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950" y="2779040"/>
            <a:ext cx="4739625" cy="209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5775" y="346325"/>
            <a:ext cx="4809801" cy="21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>
            <a:spLocks noGrp="1"/>
          </p:cNvSpPr>
          <p:nvPr>
            <p:ph type="title"/>
          </p:nvPr>
        </p:nvSpPr>
        <p:spPr>
          <a:xfrm>
            <a:off x="645075" y="353700"/>
            <a:ext cx="76308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" lvl="0" indent="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88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11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Real Estate Implications and Investment Insights:</a:t>
            </a:r>
            <a:endParaRPr sz="2211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988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body" idx="1"/>
          </p:nvPr>
        </p:nvSpPr>
        <p:spPr>
          <a:xfrm>
            <a:off x="645075" y="1257050"/>
            <a:ext cx="7911900" cy="3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457200" lvl="0" indent="-313672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7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Entire Homes/Apt generate the highest number of reviews making them the most profitable investment option for short term rentals.</a:t>
            </a:r>
            <a:endParaRPr sz="17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3672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7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rooms in high demand neighborhoods ( Sunnyside and Richmond) offer an alternative revenue stream especially for investors who want to cater to budget conscious travelers.</a:t>
            </a:r>
            <a:endParaRPr sz="17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3672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7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Boise Richmond and Sunnyside stand out as a strong investment area due to their high-ranking in both entire home and private room rental categories.</a:t>
            </a:r>
            <a:endParaRPr sz="17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3672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sz="17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Hotel and shared room listings receive minimal engagement, suggesting they may not be the best investment choice in Portland Market.</a:t>
            </a:r>
            <a:endParaRPr sz="17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125454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28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leveraging these insights, a real estate company can identify high demand neighborhoods optimize price strategies and maximize revenue potential in Portland short term rental market.</a:t>
            </a:r>
            <a:endParaRPr sz="1728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3765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Supplementary Data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425850" y="654625"/>
            <a:ext cx="82923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can the minimum or maximum number of nights a property is booked indicate the level of demand in a specific neighborhood, and how does this impact rental pricing and property investment strategies?</a:t>
            </a:r>
            <a:endParaRPr sz="17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421" name="Google Shape;4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5" y="1861225"/>
            <a:ext cx="5034825" cy="22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53" y="1861225"/>
            <a:ext cx="3887697" cy="31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25" y="3550950"/>
            <a:ext cx="8839196" cy="128293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7517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The Data Linking Process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75" y="834248"/>
            <a:ext cx="3801200" cy="260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975" y="1930275"/>
            <a:ext cx="1596325" cy="12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5150" y="884171"/>
            <a:ext cx="3426070" cy="25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062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Supplementary Data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28" name="Google Shape;428;p32"/>
          <p:cNvSpPr txBox="1"/>
          <p:nvPr/>
        </p:nvSpPr>
        <p:spPr>
          <a:xfrm>
            <a:off x="425850" y="807025"/>
            <a:ext cx="82923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does the poverty percentage in an area impact the rental market and the types of renters attracted to specific neighborhoods?</a:t>
            </a:r>
            <a:endParaRPr sz="170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  <a:p>
            <a:pPr marL="457200" lvl="0" indent="-336550" algn="l" rtl="0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How does neighborhood diversity (percentage of diverse populations) affect rental demand, and what patterns can we observe?</a:t>
            </a:r>
            <a:endParaRPr sz="170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429" name="Google Shape;4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75" y="2247650"/>
            <a:ext cx="8513400" cy="26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/>
        </p:nvSpPr>
        <p:spPr>
          <a:xfrm>
            <a:off x="425850" y="807025"/>
            <a:ext cx="8292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833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ptos"/>
              <a:buChar char="●"/>
            </a:pPr>
            <a:r>
              <a:rPr lang="en" sz="17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How do the percentage of new residents and voter participation rates in a neighborhood provide insights into the rental market and overall desirability?</a:t>
            </a:r>
            <a:endParaRPr sz="17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435" name="Google Shape;4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0" y="1814725"/>
            <a:ext cx="8836950" cy="26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3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062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Supplementary Data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 txBox="1"/>
          <p:nvPr/>
        </p:nvSpPr>
        <p:spPr>
          <a:xfrm>
            <a:off x="485800" y="479575"/>
            <a:ext cx="2424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Home Value</a:t>
            </a:r>
            <a:endParaRPr sz="1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108150" y="4919900"/>
            <a:ext cx="5506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https://www.zillow.com/home-values/403525/sunnyside-portland-or/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43" name="Google Shape;443;p34"/>
          <p:cNvSpPr txBox="1"/>
          <p:nvPr/>
        </p:nvSpPr>
        <p:spPr>
          <a:xfrm>
            <a:off x="108150" y="4828125"/>
            <a:ext cx="57393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https://www.zillow.com/home-values/271065/boise-portland-or/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8" y="1035988"/>
            <a:ext cx="2423999" cy="153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525" y="994725"/>
            <a:ext cx="2501262" cy="1558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6365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solidFill>
                  <a:srgbClr val="00FFFF"/>
                </a:solidFill>
              </a:rPr>
              <a:t>Reference: Secondary Data</a:t>
            </a:r>
            <a:endParaRPr sz="1720">
              <a:solidFill>
                <a:srgbClr val="00FFFF"/>
              </a:solidFill>
            </a:endParaRPr>
          </a:p>
        </p:txBody>
      </p:sp>
      <p:pic>
        <p:nvPicPr>
          <p:cNvPr id="447" name="Google Shape;4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675" y="1013825"/>
            <a:ext cx="2424000" cy="150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225" y="2769100"/>
            <a:ext cx="2515424" cy="15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1350" y="2779154"/>
            <a:ext cx="2515426" cy="149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3675" y="2769100"/>
            <a:ext cx="2549443" cy="15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4"/>
          <p:cNvSpPr txBox="1"/>
          <p:nvPr/>
        </p:nvSpPr>
        <p:spPr>
          <a:xfrm>
            <a:off x="108150" y="4728025"/>
            <a:ext cx="619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https://www.zillow.com/home-values/275327/sellwood-moreland-portland-or/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108150" y="4643000"/>
            <a:ext cx="57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https://www.zillow.com/home-values/207031/irvington-portland-or/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104100" y="4551225"/>
            <a:ext cx="55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https://www.zillow.com/home-values/271068/buckman-portland-or/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108150" y="4463188"/>
            <a:ext cx="57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https://www.zillow.com/home-values/276532/richmond-portland-or/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 txBox="1"/>
          <p:nvPr/>
        </p:nvSpPr>
        <p:spPr>
          <a:xfrm>
            <a:off x="183425" y="4726325"/>
            <a:ext cx="5506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https://www.zillow.com/home-values/271105/king-portland-or/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460" name="Google Shape;460;p35"/>
          <p:cNvSpPr txBox="1"/>
          <p:nvPr/>
        </p:nvSpPr>
        <p:spPr>
          <a:xfrm>
            <a:off x="183425" y="4819550"/>
            <a:ext cx="57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https://www.zillow.com/home-values/271076/concordia-portland-or/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461" name="Google Shape;4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00" y="2012688"/>
            <a:ext cx="2494903" cy="14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600" y="1916550"/>
            <a:ext cx="2372898" cy="14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 txBox="1">
            <a:spLocks noGrp="1"/>
          </p:cNvSpPr>
          <p:nvPr>
            <p:ph type="title"/>
          </p:nvPr>
        </p:nvSpPr>
        <p:spPr>
          <a:xfrm>
            <a:off x="345975" y="100500"/>
            <a:ext cx="46365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rgbClr val="00FFFF"/>
                </a:solidFill>
              </a:rPr>
              <a:t>Reference: Secondary Data</a:t>
            </a:r>
            <a:endParaRPr sz="1820">
              <a:solidFill>
                <a:srgbClr val="00FFFF"/>
              </a:solidFill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435250" y="479575"/>
            <a:ext cx="2424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Average Home Value</a:t>
            </a:r>
            <a:endParaRPr sz="1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5" name="Google Shape;4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287" y="1207325"/>
            <a:ext cx="2505425" cy="14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9938" y="2975023"/>
            <a:ext cx="2505426" cy="152107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5"/>
          <p:cNvSpPr txBox="1"/>
          <p:nvPr/>
        </p:nvSpPr>
        <p:spPr>
          <a:xfrm>
            <a:off x="183425" y="4635750"/>
            <a:ext cx="6234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https://www.zillow.com/home-values/274059/hosford-abernethy-portland-or/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183425" y="4542650"/>
            <a:ext cx="573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https://www.zillow.com/home-values/274797/northwest-portland-or/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 title="Loading PDF Into Power Quer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576" y="1277525"/>
            <a:ext cx="5434050" cy="30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719475" y="193050"/>
            <a:ext cx="29124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ETL Process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95" name="Google Shape;295;p15"/>
          <p:cNvSpPr txBox="1"/>
          <p:nvPr/>
        </p:nvSpPr>
        <p:spPr>
          <a:xfrm>
            <a:off x="3519900" y="852713"/>
            <a:ext cx="2452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Extract From PDF</a:t>
            </a:r>
            <a:endParaRPr sz="17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3234150" y="4481625"/>
            <a:ext cx="34665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Source Link:  </a:t>
            </a:r>
            <a:r>
              <a:rPr lang="en" sz="1300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https://youtu.be/FWdxdJ9Ib9Y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507" y="1277525"/>
            <a:ext cx="2293467" cy="32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6"/>
          <p:cNvPicPr preferRelativeResize="0"/>
          <p:nvPr/>
        </p:nvPicPr>
        <p:blipFill rotWithShape="1">
          <a:blip r:embed="rId3">
            <a:alphaModFix/>
          </a:blip>
          <a:srcRect l="30761" t="1451" r="27493" b="24872"/>
          <a:stretch/>
        </p:blipFill>
        <p:spPr>
          <a:xfrm>
            <a:off x="371150" y="1217475"/>
            <a:ext cx="3571052" cy="37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4">
            <a:alphaModFix/>
          </a:blip>
          <a:srcRect l="30768" t="7081" r="-1369" b="18219"/>
          <a:stretch/>
        </p:blipFill>
        <p:spPr>
          <a:xfrm>
            <a:off x="4066700" y="1217479"/>
            <a:ext cx="5000648" cy="321789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499175" y="776325"/>
            <a:ext cx="3315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Untangling &amp; Reformatting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6"/>
          <p:cNvSpPr txBox="1">
            <a:spLocks noGrp="1"/>
          </p:cNvSpPr>
          <p:nvPr>
            <p:ph type="title"/>
          </p:nvPr>
        </p:nvSpPr>
        <p:spPr>
          <a:xfrm>
            <a:off x="499175" y="154725"/>
            <a:ext cx="29124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ETL Process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/>
        </p:nvSpPr>
        <p:spPr>
          <a:xfrm>
            <a:off x="6255125" y="927100"/>
            <a:ext cx="1696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Merging Files</a:t>
            </a:r>
            <a:endParaRPr sz="1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00" y="1344775"/>
            <a:ext cx="4437898" cy="36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>
            <a:spLocks noGrp="1"/>
          </p:cNvSpPr>
          <p:nvPr>
            <p:ph type="title"/>
          </p:nvPr>
        </p:nvSpPr>
        <p:spPr>
          <a:xfrm>
            <a:off x="499175" y="114675"/>
            <a:ext cx="2970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ETL Process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733100" y="927100"/>
            <a:ext cx="25788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Removing Missing Data</a:t>
            </a:r>
            <a:endParaRPr sz="15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975" y="1449400"/>
            <a:ext cx="5093125" cy="31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Initial Findings on Portland’s Current Short-Term Rental Market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20" name="Google Shape;320;p18"/>
          <p:cNvSpPr txBox="1">
            <a:spLocks noGrp="1"/>
          </p:cNvSpPr>
          <p:nvPr>
            <p:ph type="body" idx="1"/>
          </p:nvPr>
        </p:nvSpPr>
        <p:spPr>
          <a:xfrm>
            <a:off x="720275" y="1942175"/>
            <a:ext cx="7739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Business Questions: 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#1 What are some noticeable opportunities &amp; risks the Data can teach us?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#2 Where are the most popular neighborhoods &amp; what are the most popular types of housing? 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#3 How does the percentage of college-educated households and the number of trees in the neighborhood influence rental demand?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#4 What are the top 5 neighborhoods in Portland for short-term and long-term rental investment?</a:t>
            </a:r>
            <a:endParaRPr sz="15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349" y="3042800"/>
            <a:ext cx="5973448" cy="19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2516550" y="2646675"/>
            <a:ext cx="41109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Review Frequency &amp; External Factors: COVID</a:t>
            </a:r>
            <a:endParaRPr sz="13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2828875" y="433025"/>
            <a:ext cx="46893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Nunito"/>
                <a:ea typeface="Nunito"/>
                <a:cs typeface="Nunito"/>
                <a:sym typeface="Nunito"/>
              </a:rPr>
              <a:t>SVT Index: Natural Disaster Vulnerabilities</a:t>
            </a:r>
            <a:endParaRPr sz="1300">
              <a:solidFill>
                <a:srgbClr val="FFFF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4839950" y="2448950"/>
            <a:ext cx="152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83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lt1"/>
                </a:solidFill>
                <a:latin typeface="Aptos"/>
                <a:ea typeface="Aptos"/>
                <a:cs typeface="Aptos"/>
                <a:sym typeface="Aptos"/>
              </a:rPr>
              <a:t>Home value source: Zillow</a:t>
            </a:r>
            <a:endParaRPr sz="800">
              <a:solidFill>
                <a:schemeClr val="lt1"/>
              </a:solidFill>
              <a:latin typeface="Aptos"/>
              <a:ea typeface="Aptos"/>
              <a:cs typeface="Aptos"/>
              <a:sym typeface="Aptos"/>
            </a:endParaRPr>
          </a:p>
        </p:txBody>
      </p:sp>
      <p:sp>
        <p:nvSpPr>
          <p:cNvPr id="329" name="Google Shape;329;p19"/>
          <p:cNvSpPr txBox="1">
            <a:spLocks noGrp="1"/>
          </p:cNvSpPr>
          <p:nvPr>
            <p:ph type="title"/>
          </p:nvPr>
        </p:nvSpPr>
        <p:spPr>
          <a:xfrm>
            <a:off x="264200" y="94675"/>
            <a:ext cx="43833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50">
                <a:solidFill>
                  <a:srgbClr val="00FFFF"/>
                </a:solidFill>
              </a:rPr>
              <a:t>Opportunities &amp; Risks within the Data… </a:t>
            </a:r>
            <a:endParaRPr sz="1450">
              <a:solidFill>
                <a:srgbClr val="00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>
              <a:solidFill>
                <a:srgbClr val="00FFFF"/>
              </a:solidFill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775" y="749325"/>
            <a:ext cx="3676075" cy="178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body" idx="2"/>
          </p:nvPr>
        </p:nvSpPr>
        <p:spPr>
          <a:xfrm>
            <a:off x="539725" y="721675"/>
            <a:ext cx="6924600" cy="4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1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6" name="Google Shape;3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25" y="2283575"/>
            <a:ext cx="3652250" cy="27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950" y="1283475"/>
            <a:ext cx="3753483" cy="291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0"/>
          <p:cNvSpPr txBox="1"/>
          <p:nvPr/>
        </p:nvSpPr>
        <p:spPr>
          <a:xfrm>
            <a:off x="4766150" y="579050"/>
            <a:ext cx="3924300" cy="5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"/>
              <a:buChar char="●"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data proves a clear categorical winner in market segmentation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4766150" y="4249725"/>
            <a:ext cx="40185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Limited opportunities within hotel &amp; shared rooms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20"/>
          <p:cNvSpPr txBox="1">
            <a:spLocks noGrp="1"/>
          </p:cNvSpPr>
          <p:nvPr>
            <p:ph type="title"/>
          </p:nvPr>
        </p:nvSpPr>
        <p:spPr>
          <a:xfrm>
            <a:off x="1206650" y="355150"/>
            <a:ext cx="1468500" cy="2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1945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70"/>
              <a:buFont typeface="Nunito"/>
              <a:buChar char="●"/>
            </a:pPr>
            <a:r>
              <a:rPr lang="en" sz="1470" b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Overall </a:t>
            </a:r>
            <a:endParaRPr sz="3000" b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075" y="719066"/>
            <a:ext cx="2216100" cy="149338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>
            <a:spLocks noGrp="1"/>
          </p:cNvSpPr>
          <p:nvPr>
            <p:ph type="title"/>
          </p:nvPr>
        </p:nvSpPr>
        <p:spPr>
          <a:xfrm>
            <a:off x="2876275" y="78725"/>
            <a:ext cx="37650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Targeting the Market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/>
        </p:nvSpPr>
        <p:spPr>
          <a:xfrm>
            <a:off x="4612325" y="824225"/>
            <a:ext cx="4272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·</a:t>
            </a:r>
            <a:endParaRPr sz="1200" b="1" u="sng"/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3132000" y="905400"/>
            <a:ext cx="28800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Popular Private Room Rentals: </a:t>
            </a:r>
            <a:endParaRPr sz="3000">
              <a:solidFill>
                <a:srgbClr val="00FFFF"/>
              </a:solidFill>
            </a:endParaRPr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347" y="1608575"/>
            <a:ext cx="3670500" cy="29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 txBox="1">
            <a:spLocks noGrp="1"/>
          </p:cNvSpPr>
          <p:nvPr>
            <p:ph type="body" idx="1"/>
          </p:nvPr>
        </p:nvSpPr>
        <p:spPr>
          <a:xfrm>
            <a:off x="423413" y="2122600"/>
            <a:ext cx="3242400" cy="12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2545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Opportunity to split housing dwellings into multiple sections for both short-term (high revenue per night) &amp; long-term renters (guaranteed revenue).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51" name="Google Shape;351;p21"/>
          <p:cNvSpPr txBox="1">
            <a:spLocks noGrp="1"/>
          </p:cNvSpPr>
          <p:nvPr>
            <p:ph type="title"/>
          </p:nvPr>
        </p:nvSpPr>
        <p:spPr>
          <a:xfrm>
            <a:off x="1535475" y="71000"/>
            <a:ext cx="5075400" cy="621600"/>
          </a:xfrm>
          <a:prstGeom prst="rect">
            <a:avLst/>
          </a:prstGeom>
          <a:effectLst>
            <a:outerShdw blurRad="57150" dist="76200" dir="38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Assume the Revenue Target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1359</Words>
  <Application>Microsoft Macintosh PowerPoint</Application>
  <PresentationFormat>On-screen Show (16:9)</PresentationFormat>
  <Paragraphs>106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Maven Pro</vt:lpstr>
      <vt:lpstr>Arial</vt:lpstr>
      <vt:lpstr>Times New Roman</vt:lpstr>
      <vt:lpstr>Nunito</vt:lpstr>
      <vt:lpstr>Momentum</vt:lpstr>
      <vt:lpstr>PowerPoint Presentation</vt:lpstr>
      <vt:lpstr>The Data Linking Process</vt:lpstr>
      <vt:lpstr>ETL Process</vt:lpstr>
      <vt:lpstr>ETL Process</vt:lpstr>
      <vt:lpstr>ETL Process</vt:lpstr>
      <vt:lpstr>Initial Findings on Portland’s Current Short-Term Rental Market</vt:lpstr>
      <vt:lpstr>Opportunities &amp; Risks within the Data…  </vt:lpstr>
      <vt:lpstr>Overall </vt:lpstr>
      <vt:lpstr>Popular Private Room Rentals: </vt:lpstr>
      <vt:lpstr>Question 3</vt:lpstr>
      <vt:lpstr>Question 3</vt:lpstr>
      <vt:lpstr>Question 4</vt:lpstr>
      <vt:lpstr>Question 4</vt:lpstr>
      <vt:lpstr>Conclusions </vt:lpstr>
      <vt:lpstr>PowerPoint Presentation</vt:lpstr>
      <vt:lpstr>Supplementary Data</vt:lpstr>
      <vt:lpstr>   </vt:lpstr>
      <vt:lpstr> Real Estate Implications and Investment Insights:  </vt:lpstr>
      <vt:lpstr>Supplementary Data</vt:lpstr>
      <vt:lpstr>Supplementary Data</vt:lpstr>
      <vt:lpstr>Supplementary Data</vt:lpstr>
      <vt:lpstr>Reference: Secondary Data</vt:lpstr>
      <vt:lpstr>Reference: Secondary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Anchal Sharda</cp:lastModifiedBy>
  <cp:revision>2</cp:revision>
  <dcterms:modified xsi:type="dcterms:W3CDTF">2025-04-29T01:10:36Z</dcterms:modified>
</cp:coreProperties>
</file>